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52" d="100"/>
          <a:sy n="52" d="100"/>
        </p:scale>
        <p:origin x="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97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56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178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43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083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6930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34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6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26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6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4CBC8-C7C0-421E-BFCA-8607C4CA8750}" type="datetimeFigureOut">
              <a:rPr lang="en-US" smtClean="0"/>
              <a:t>7/18/2021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41C34F-AFA8-43CD-A3C7-CECE8A354E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67308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base.gov/catalog/item/5e7e79afe4b01d50927718a1" TargetMode="External"/><Relationship Id="rId2" Type="http://schemas.openxmlformats.org/officeDocument/2006/relationships/hyperlink" Target="https://portal.opentopography.org/datasetMetadata?otCollectionID=OT.012020.32611.1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F0315-0AE8-4498-AA8F-8FF4A51FD1F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Fault Detection Example: Ridge Crest Lidar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D88D76-5095-4A49-B3EC-E1D1968579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Maddie Schwarz 11/3/20</a:t>
            </a:r>
          </a:p>
        </p:txBody>
      </p:sp>
    </p:spTree>
    <p:extLst>
      <p:ext uri="{BB962C8B-B14F-4D97-AF65-F5344CB8AC3E}">
        <p14:creationId xmlns:p14="http://schemas.microsoft.com/office/powerpoint/2010/main" val="37653398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DB23A-C65D-4919-9F46-25BD111E0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0FBDE5D-243E-4E9E-B748-1CEC3762CE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021" y="79513"/>
            <a:ext cx="7620000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3FD7862-13F8-4B3A-BC32-9F4754E3AEC7}"/>
              </a:ext>
            </a:extLst>
          </p:cNvPr>
          <p:cNvSpPr txBox="1"/>
          <p:nvPr/>
        </p:nvSpPr>
        <p:spPr>
          <a:xfrm>
            <a:off x="9898051" y="1859339"/>
            <a:ext cx="240990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Segment Mean Shift algorithm score</a:t>
            </a:r>
          </a:p>
          <a:p>
            <a:endParaRPr lang="en-US" dirty="0"/>
          </a:p>
          <a:p>
            <a:r>
              <a:rPr lang="en-US" dirty="0"/>
              <a:t>Elevation (m)</a:t>
            </a:r>
          </a:p>
          <a:p>
            <a:endParaRPr lang="en-US" dirty="0"/>
          </a:p>
          <a:p>
            <a:r>
              <a:rPr lang="en-US" dirty="0"/>
              <a:t>Slope (degrees)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F4A187-7DCD-4374-A617-0AADE2E1EC55}"/>
              </a:ext>
            </a:extLst>
          </p:cNvPr>
          <p:cNvCxnSpPr>
            <a:cxnSpLocks/>
          </p:cNvCxnSpPr>
          <p:nvPr/>
        </p:nvCxnSpPr>
        <p:spPr>
          <a:xfrm flipH="1" flipV="1">
            <a:off x="8603311" y="1963973"/>
            <a:ext cx="1335819" cy="26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432572-5D26-42FC-9B35-301A532544F0}"/>
              </a:ext>
            </a:extLst>
          </p:cNvPr>
          <p:cNvCxnSpPr>
            <a:cxnSpLocks/>
          </p:cNvCxnSpPr>
          <p:nvPr/>
        </p:nvCxnSpPr>
        <p:spPr>
          <a:xfrm flipH="1" flipV="1">
            <a:off x="9024730" y="3347499"/>
            <a:ext cx="873321" cy="8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ADC3FA9-0288-43CA-9FF3-E94CFBB9040E}"/>
              </a:ext>
            </a:extLst>
          </p:cNvPr>
          <p:cNvCxnSpPr>
            <a:cxnSpLocks/>
          </p:cNvCxnSpPr>
          <p:nvPr/>
        </p:nvCxnSpPr>
        <p:spPr>
          <a:xfrm flipH="1" flipV="1">
            <a:off x="9024730" y="2797763"/>
            <a:ext cx="873321" cy="81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45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F2D86-CFD3-4CA0-9769-B31A71E141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889A2-5938-4915-8AB7-A1B6835E4C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40596"/>
            <a:ext cx="10515600" cy="4351338"/>
          </a:xfrm>
        </p:spPr>
        <p:txBody>
          <a:bodyPr/>
          <a:lstStyle/>
          <a:p>
            <a:r>
              <a:rPr lang="en-US" dirty="0"/>
              <a:t>Testing of fault detection workflow using 0.5m Ridge Crest Lidar </a:t>
            </a:r>
          </a:p>
          <a:p>
            <a:pPr lvl="1"/>
            <a:r>
              <a:rPr lang="en-US" dirty="0">
                <a:hlinkClick r:id="rId2"/>
              </a:rPr>
              <a:t>https://portal.opentopography.org/datasetMetadata?otCollectionID=OT.012020.32611.1</a:t>
            </a:r>
            <a:endParaRPr lang="en-US" dirty="0"/>
          </a:p>
          <a:p>
            <a:r>
              <a:rPr lang="en-US" dirty="0"/>
              <a:t>Workflow used: </a:t>
            </a:r>
            <a:r>
              <a:rPr lang="en-US" b="1" i="1" dirty="0"/>
              <a:t>DEM-</a:t>
            </a:r>
            <a:r>
              <a:rPr lang="en-US" b="1" i="1" dirty="0">
                <a:sym typeface="Wingdings" panose="05000000000000000000" pitchFamily="2" charset="2"/>
              </a:rPr>
              <a:t> </a:t>
            </a:r>
            <a:r>
              <a:rPr lang="en-US" b="1" i="1" dirty="0"/>
              <a:t>Weighed Overlay </a:t>
            </a:r>
            <a:r>
              <a:rPr lang="en-US" b="1" i="1" dirty="0">
                <a:sym typeface="Wingdings" panose="05000000000000000000" pitchFamily="2" charset="2"/>
              </a:rPr>
              <a:t> Segmentation</a:t>
            </a:r>
          </a:p>
          <a:p>
            <a:r>
              <a:rPr lang="en-US" dirty="0">
                <a:sym typeface="Wingdings" panose="05000000000000000000" pitchFamily="2" charset="2"/>
              </a:rPr>
              <a:t>Showcases small portion of mapped Ridge Crest Rupture &amp; compares to mapped faults from </a:t>
            </a:r>
            <a:r>
              <a:rPr lang="en-US" dirty="0" err="1">
                <a:sym typeface="Wingdings" panose="05000000000000000000" pitchFamily="2" charset="2"/>
              </a:rPr>
              <a:t>DuRoss</a:t>
            </a:r>
            <a:r>
              <a:rPr lang="en-US" dirty="0">
                <a:sym typeface="Wingdings" panose="05000000000000000000" pitchFamily="2" charset="2"/>
              </a:rPr>
              <a:t> 2019</a:t>
            </a:r>
          </a:p>
          <a:p>
            <a:pPr lvl="1"/>
            <a:r>
              <a:rPr lang="en-US" dirty="0">
                <a:hlinkClick r:id="rId3"/>
              </a:rPr>
              <a:t>https://www.sciencebase.gov/catalog/item/5e7e79afe4b01d50927718a1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(More examples coming soon)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118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66E54-B296-4BCD-9861-AEC708AB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Workflow Used in ArcGIS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128AFB-1C65-4DE5-9F14-018491E17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020E4E47-1EC5-4A57-BCD9-A582D7BF7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20" y="2072814"/>
            <a:ext cx="11098452" cy="3856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7F1ACF-08D2-485D-BB15-4A6FB13E925D}"/>
              </a:ext>
            </a:extLst>
          </p:cNvPr>
          <p:cNvSpPr/>
          <p:nvPr/>
        </p:nvSpPr>
        <p:spPr>
          <a:xfrm>
            <a:off x="946204" y="2592126"/>
            <a:ext cx="6724595" cy="3220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536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2157F-F374-4358-80DE-50BB93BBF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357A79-38BA-4BB8-867E-DD73CADF0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Success using only the unsupervised Segment Mean shift Algorithm in ArcGIS</a:t>
            </a:r>
          </a:p>
          <a:p>
            <a:r>
              <a:rPr lang="en-US" dirty="0"/>
              <a:t>Note: Algorithm in shown examples worked with very small portion of data</a:t>
            </a:r>
          </a:p>
          <a:p>
            <a:pPr lvl="1"/>
            <a:r>
              <a:rPr lang="en-US" dirty="0"/>
              <a:t>very likely it would mis-identify roads as scarps if roads were included in assessed area</a:t>
            </a:r>
          </a:p>
          <a:p>
            <a:pPr lvl="1"/>
            <a:r>
              <a:rPr lang="en-US" dirty="0"/>
              <a:t>Aspect less important in RC data than 2m Iceland Data</a:t>
            </a:r>
          </a:p>
          <a:p>
            <a:pPr lvl="1"/>
            <a:r>
              <a:rPr lang="en-US" dirty="0"/>
              <a:t>Variance of Aspect not used in overlay (not useful, unlike in Iceland)</a:t>
            </a:r>
          </a:p>
          <a:p>
            <a:pPr lvl="1"/>
            <a:r>
              <a:rPr lang="en-US" dirty="0"/>
              <a:t>Higher res data poses new problems: more detail = more noise (ex: trees) &amp; scarps more segmented (sometimes harder for algorithm to distinguish)</a:t>
            </a:r>
          </a:p>
          <a:p>
            <a:pPr lvl="1"/>
            <a:r>
              <a:rPr lang="en-US" dirty="0"/>
              <a:t>Strike slip faults with little surface expression not detected very well</a:t>
            </a:r>
          </a:p>
        </p:txBody>
      </p:sp>
    </p:spTree>
    <p:extLst>
      <p:ext uri="{BB962C8B-B14F-4D97-AF65-F5344CB8AC3E}">
        <p14:creationId xmlns:p14="http://schemas.microsoft.com/office/powerpoint/2010/main" val="102719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B98FE-7191-4ABA-A819-DF59F7E55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970CFB2-C42C-40AE-B6CB-CE0160ADF5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48" y="161013"/>
            <a:ext cx="6535973" cy="653597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293103-4D3A-4DA4-BE7C-88C6A629416A}"/>
              </a:ext>
            </a:extLst>
          </p:cNvPr>
          <p:cNvSpPr txBox="1"/>
          <p:nvPr/>
        </p:nvSpPr>
        <p:spPr>
          <a:xfrm>
            <a:off x="8800769" y="1397674"/>
            <a:ext cx="277500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assessed by Algorithm</a:t>
            </a:r>
          </a:p>
          <a:p>
            <a:endParaRPr lang="en-US" dirty="0"/>
          </a:p>
          <a:p>
            <a:r>
              <a:rPr lang="en-US" dirty="0"/>
              <a:t>Slope (Reclassified; 12 = ~80 degrees;)</a:t>
            </a:r>
          </a:p>
          <a:p>
            <a:endParaRPr lang="en-US" dirty="0"/>
          </a:p>
          <a:p>
            <a:r>
              <a:rPr lang="en-US" dirty="0"/>
              <a:t>Elevation (m)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ABDEAE9-6742-49DB-920C-B1F9789DE459}"/>
              </a:ext>
            </a:extLst>
          </p:cNvPr>
          <p:cNvCxnSpPr/>
          <p:nvPr/>
        </p:nvCxnSpPr>
        <p:spPr>
          <a:xfrm flipH="1">
            <a:off x="8261405" y="1690688"/>
            <a:ext cx="539364" cy="30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7A518CF-6F2F-4BFC-8030-555D0E8741A6}"/>
              </a:ext>
            </a:extLst>
          </p:cNvPr>
          <p:cNvCxnSpPr>
            <a:cxnSpLocks/>
          </p:cNvCxnSpPr>
          <p:nvPr/>
        </p:nvCxnSpPr>
        <p:spPr>
          <a:xfrm flipH="1">
            <a:off x="8309113" y="2233290"/>
            <a:ext cx="539364" cy="1740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0A829B5-34A8-496E-AEC8-1F1417394366}"/>
              </a:ext>
            </a:extLst>
          </p:cNvPr>
          <p:cNvCxnSpPr>
            <a:cxnSpLocks/>
          </p:cNvCxnSpPr>
          <p:nvPr/>
        </p:nvCxnSpPr>
        <p:spPr>
          <a:xfrm flipH="1" flipV="1">
            <a:off x="8400553" y="2949901"/>
            <a:ext cx="40021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2B08804A-6F7C-4247-965E-6FCC086A7E7D}"/>
              </a:ext>
            </a:extLst>
          </p:cNvPr>
          <p:cNvSpPr txBox="1">
            <a:spLocks/>
          </p:cNvSpPr>
          <p:nvPr/>
        </p:nvSpPr>
        <p:spPr>
          <a:xfrm>
            <a:off x="122582" y="1207963"/>
            <a:ext cx="1714169" cy="38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Slope map with overlaying </a:t>
            </a:r>
            <a:r>
              <a:rPr lang="en-US" sz="2000" dirty="0" err="1"/>
              <a:t>colorshade</a:t>
            </a:r>
            <a:r>
              <a:rPr lang="en-US" sz="2000" dirty="0"/>
              <a:t> DEM;</a:t>
            </a:r>
          </a:p>
          <a:p>
            <a:endParaRPr lang="en-US" sz="2000" dirty="0"/>
          </a:p>
          <a:p>
            <a:r>
              <a:rPr lang="en-US" sz="2000" dirty="0"/>
              <a:t> Area assessed by algorithm outlined in red</a:t>
            </a:r>
          </a:p>
        </p:txBody>
      </p:sp>
    </p:spTree>
    <p:extLst>
      <p:ext uri="{BB962C8B-B14F-4D97-AF65-F5344CB8AC3E}">
        <p14:creationId xmlns:p14="http://schemas.microsoft.com/office/powerpoint/2010/main" val="552482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70E8C-2077-4504-B2A3-2D91578A4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44BD3D9-2A56-4FED-9218-BF0FB0B90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0" y="203221"/>
            <a:ext cx="6552047" cy="655204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49ABBDE-1401-4908-90FA-ED8F45F08C90}"/>
              </a:ext>
            </a:extLst>
          </p:cNvPr>
          <p:cNvSpPr txBox="1"/>
          <p:nvPr/>
        </p:nvSpPr>
        <p:spPr>
          <a:xfrm>
            <a:off x="8856428" y="1922460"/>
            <a:ext cx="277500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assessed by Algorithm</a:t>
            </a:r>
          </a:p>
          <a:p>
            <a:endParaRPr lang="en-US" dirty="0"/>
          </a:p>
          <a:p>
            <a:r>
              <a:rPr lang="en-US" dirty="0"/>
              <a:t>Slope (Reclassified; 12 = ~80 degrees;)</a:t>
            </a:r>
          </a:p>
          <a:p>
            <a:endParaRPr lang="en-US" dirty="0"/>
          </a:p>
          <a:p>
            <a:r>
              <a:rPr lang="en-US" dirty="0"/>
              <a:t>Elevation (m)</a:t>
            </a:r>
          </a:p>
          <a:p>
            <a:endParaRPr lang="en-US" dirty="0"/>
          </a:p>
          <a:p>
            <a:r>
              <a:rPr lang="en-US" dirty="0" err="1"/>
              <a:t>DuRoss</a:t>
            </a:r>
            <a:r>
              <a:rPr lang="en-US" dirty="0"/>
              <a:t> Rupture Trace</a:t>
            </a:r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16FC04-0BA9-4343-BC4D-62AF591DE8B1}"/>
              </a:ext>
            </a:extLst>
          </p:cNvPr>
          <p:cNvCxnSpPr>
            <a:cxnSpLocks/>
          </p:cNvCxnSpPr>
          <p:nvPr/>
        </p:nvCxnSpPr>
        <p:spPr>
          <a:xfrm flipH="1">
            <a:off x="8317064" y="2215474"/>
            <a:ext cx="539364" cy="305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F409900-7F06-4F3A-BFEE-74D7B20CF940}"/>
              </a:ext>
            </a:extLst>
          </p:cNvPr>
          <p:cNvCxnSpPr>
            <a:cxnSpLocks/>
          </p:cNvCxnSpPr>
          <p:nvPr/>
        </p:nvCxnSpPr>
        <p:spPr>
          <a:xfrm flipH="1">
            <a:off x="8325016" y="2758076"/>
            <a:ext cx="579120" cy="964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BC77325-FADC-4E2C-A0EC-5F3E3F0E6502}"/>
              </a:ext>
            </a:extLst>
          </p:cNvPr>
          <p:cNvCxnSpPr>
            <a:cxnSpLocks/>
          </p:cNvCxnSpPr>
          <p:nvPr/>
        </p:nvCxnSpPr>
        <p:spPr>
          <a:xfrm flipH="1" flipV="1">
            <a:off x="8317064" y="3429000"/>
            <a:ext cx="400216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48288E-12AE-4EB0-9390-C2013C66FC33}"/>
              </a:ext>
            </a:extLst>
          </p:cNvPr>
          <p:cNvCxnSpPr>
            <a:cxnSpLocks/>
          </p:cNvCxnSpPr>
          <p:nvPr/>
        </p:nvCxnSpPr>
        <p:spPr>
          <a:xfrm flipH="1" flipV="1">
            <a:off x="8197968" y="3706461"/>
            <a:ext cx="658460" cy="297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3094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DE5AF-A00D-418A-BA24-4474E8E25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582" y="1207963"/>
            <a:ext cx="1714169" cy="3857018"/>
          </a:xfrm>
        </p:spPr>
        <p:txBody>
          <a:bodyPr>
            <a:normAutofit fontScale="90000"/>
          </a:bodyPr>
          <a:lstStyle/>
          <a:p>
            <a:r>
              <a:rPr lang="en-US" sz="2000" dirty="0"/>
              <a:t>Weighted Overlay Map from Slope, </a:t>
            </a:r>
            <a:r>
              <a:rPr lang="en-US" sz="2000" dirty="0" err="1"/>
              <a:t>Hillshade</a:t>
            </a:r>
            <a:r>
              <a:rPr lang="en-US" sz="2000" dirty="0"/>
              <a:t>, and Aspect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Red = features most “scarp-like” based on datasets mentioned above </a:t>
            </a:r>
            <a:br>
              <a:rPr lang="en-US" sz="2000" dirty="0"/>
            </a:br>
            <a:br>
              <a:rPr lang="en-US" sz="2000" dirty="0"/>
            </a:br>
            <a:r>
              <a:rPr lang="en-US" sz="2000" dirty="0"/>
              <a:t>Slope given and HS given weights of 3; aspect given weight of 1</a:t>
            </a:r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183630E7-23AB-4A3F-A01C-B9083A058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340" y="157633"/>
            <a:ext cx="7444852" cy="670036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7AED0E-2DC9-426B-95D3-C8D79BE09CB2}"/>
              </a:ext>
            </a:extLst>
          </p:cNvPr>
          <p:cNvSpPr txBox="1"/>
          <p:nvPr/>
        </p:nvSpPr>
        <p:spPr>
          <a:xfrm>
            <a:off x="9898051" y="1859339"/>
            <a:ext cx="240990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assessed by Algorithm</a:t>
            </a:r>
          </a:p>
          <a:p>
            <a:endParaRPr lang="en-US" dirty="0"/>
          </a:p>
          <a:p>
            <a:r>
              <a:rPr lang="en-US" dirty="0"/>
              <a:t>Weighted Overlay (not scarp vs Scarp-like pixels)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Notice portion of fault mapped by </a:t>
            </a:r>
            <a:r>
              <a:rPr lang="en-US" dirty="0" err="1"/>
              <a:t>DuRoss</a:t>
            </a:r>
            <a:r>
              <a:rPr lang="en-US" dirty="0"/>
              <a:t> not showing up in WO (so not assessed by algorithm in this run)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A09ABBB-0419-4B2E-AEC8-23B6C94B63C6}"/>
              </a:ext>
            </a:extLst>
          </p:cNvPr>
          <p:cNvCxnSpPr>
            <a:cxnSpLocks/>
          </p:cNvCxnSpPr>
          <p:nvPr/>
        </p:nvCxnSpPr>
        <p:spPr>
          <a:xfrm flipH="1">
            <a:off x="8881607" y="2167766"/>
            <a:ext cx="777903" cy="47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96023C-8D6D-4BBA-B37B-D25D079DFF70}"/>
              </a:ext>
            </a:extLst>
          </p:cNvPr>
          <p:cNvCxnSpPr>
            <a:cxnSpLocks/>
          </p:cNvCxnSpPr>
          <p:nvPr/>
        </p:nvCxnSpPr>
        <p:spPr>
          <a:xfrm flipH="1">
            <a:off x="8980998" y="2891138"/>
            <a:ext cx="678512" cy="71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BCF9D2A-F86D-47BB-9F23-B9A218091276}"/>
              </a:ext>
            </a:extLst>
          </p:cNvPr>
          <p:cNvCxnSpPr>
            <a:cxnSpLocks/>
          </p:cNvCxnSpPr>
          <p:nvPr/>
        </p:nvCxnSpPr>
        <p:spPr>
          <a:xfrm flipH="1" flipV="1">
            <a:off x="6096000" y="4373217"/>
            <a:ext cx="3831539" cy="15089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1129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8C7A5-80E9-4917-B18B-83D264B11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, map&#10;&#10;Description automatically generated">
            <a:extLst>
              <a:ext uri="{FF2B5EF4-FFF2-40B4-BE49-F238E27FC236}">
                <a16:creationId xmlns:a16="http://schemas.microsoft.com/office/drawing/2014/main" id="{D7EE868C-AC71-445A-BD76-D1334F6FF2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972" y="80804"/>
            <a:ext cx="7440434" cy="6696391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59360B1-273E-4046-98AC-A93423A62CFC}"/>
              </a:ext>
            </a:extLst>
          </p:cNvPr>
          <p:cNvSpPr txBox="1">
            <a:spLocks/>
          </p:cNvSpPr>
          <p:nvPr/>
        </p:nvSpPr>
        <p:spPr>
          <a:xfrm>
            <a:off x="122582" y="1207963"/>
            <a:ext cx="1714169" cy="38570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Extracted Weighted Overlay values of most “scarp-like” features</a:t>
            </a:r>
          </a:p>
          <a:p>
            <a:endParaRPr lang="en-US" sz="2000" dirty="0"/>
          </a:p>
          <a:p>
            <a:r>
              <a:rPr lang="en-US" sz="2000" dirty="0"/>
              <a:t>(values &gt;11.7 score)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EA3757-AA6D-4951-8D35-101817005A9E}"/>
              </a:ext>
            </a:extLst>
          </p:cNvPr>
          <p:cNvSpPr txBox="1"/>
          <p:nvPr/>
        </p:nvSpPr>
        <p:spPr>
          <a:xfrm>
            <a:off x="9898051" y="1859339"/>
            <a:ext cx="24099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assessed by Algorithm</a:t>
            </a:r>
          </a:p>
          <a:p>
            <a:endParaRPr lang="en-US" dirty="0"/>
          </a:p>
          <a:p>
            <a:r>
              <a:rPr lang="en-US" dirty="0"/>
              <a:t>Weighted Overlay (not scarp vs Scarp-like pixels)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C0BA14-6744-4B0F-97A3-72056002DFF3}"/>
              </a:ext>
            </a:extLst>
          </p:cNvPr>
          <p:cNvCxnSpPr>
            <a:cxnSpLocks/>
          </p:cNvCxnSpPr>
          <p:nvPr/>
        </p:nvCxnSpPr>
        <p:spPr>
          <a:xfrm flipH="1">
            <a:off x="8881607" y="2167766"/>
            <a:ext cx="777904" cy="47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AFDBC-8465-4F9F-8B28-513B54308B29}"/>
              </a:ext>
            </a:extLst>
          </p:cNvPr>
          <p:cNvCxnSpPr>
            <a:cxnSpLocks/>
          </p:cNvCxnSpPr>
          <p:nvPr/>
        </p:nvCxnSpPr>
        <p:spPr>
          <a:xfrm flipH="1">
            <a:off x="9271221" y="2891138"/>
            <a:ext cx="388289" cy="21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11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F7C93-1B6B-4525-899D-40A27A00F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DD0F1E47-7E74-4306-AA7C-B845EAF21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24846"/>
            <a:ext cx="7592393" cy="6833154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7350006F-5E62-4A66-8F14-705B0204D327}"/>
              </a:ext>
            </a:extLst>
          </p:cNvPr>
          <p:cNvSpPr txBox="1">
            <a:spLocks/>
          </p:cNvSpPr>
          <p:nvPr/>
        </p:nvSpPr>
        <p:spPr>
          <a:xfrm>
            <a:off x="122582" y="1207963"/>
            <a:ext cx="1714169" cy="433409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Segmentation algorithm output</a:t>
            </a:r>
          </a:p>
          <a:p>
            <a:endParaRPr lang="en-US" sz="2000" dirty="0"/>
          </a:p>
          <a:p>
            <a:r>
              <a:rPr lang="en-US" sz="2000" dirty="0"/>
              <a:t>Highest values = Most likely to be a scarp</a:t>
            </a:r>
          </a:p>
          <a:p>
            <a:endParaRPr lang="en-US" sz="2000" dirty="0"/>
          </a:p>
          <a:p>
            <a:r>
              <a:rPr lang="en-US" sz="2000" dirty="0"/>
              <a:t>Lowest values = not a scarp, but have similar spectral characteristics</a:t>
            </a:r>
          </a:p>
          <a:p>
            <a:endParaRPr lang="en-US" sz="2000" dirty="0"/>
          </a:p>
          <a:p>
            <a:r>
              <a:rPr lang="en-US" sz="2000" dirty="0"/>
              <a:t>Noise from trees; Some Missing Segments of scarps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0BDC95-5BFE-4158-8611-D3AEBC992004}"/>
              </a:ext>
            </a:extLst>
          </p:cNvPr>
          <p:cNvSpPr txBox="1"/>
          <p:nvPr/>
        </p:nvSpPr>
        <p:spPr>
          <a:xfrm>
            <a:off x="9898051" y="1859339"/>
            <a:ext cx="240990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assessed by Algorithm</a:t>
            </a:r>
          </a:p>
          <a:p>
            <a:endParaRPr lang="en-US" dirty="0"/>
          </a:p>
          <a:p>
            <a:r>
              <a:rPr lang="en-US" dirty="0"/>
              <a:t>Segment Mean Shift algorithm score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39A30A0-C471-45D7-BFB5-5C31AE059BEC}"/>
              </a:ext>
            </a:extLst>
          </p:cNvPr>
          <p:cNvCxnSpPr>
            <a:cxnSpLocks/>
          </p:cNvCxnSpPr>
          <p:nvPr/>
        </p:nvCxnSpPr>
        <p:spPr>
          <a:xfrm flipH="1">
            <a:off x="8881607" y="2167766"/>
            <a:ext cx="777904" cy="472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74EA245-1ED9-4A94-B430-8F22A3E314D3}"/>
              </a:ext>
            </a:extLst>
          </p:cNvPr>
          <p:cNvCxnSpPr>
            <a:cxnSpLocks/>
          </p:cNvCxnSpPr>
          <p:nvPr/>
        </p:nvCxnSpPr>
        <p:spPr>
          <a:xfrm flipH="1">
            <a:off x="9271221" y="2891138"/>
            <a:ext cx="388289" cy="217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768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</TotalTime>
  <Words>402</Words>
  <Application>Microsoft Office PowerPoint</Application>
  <PresentationFormat>Widescreen</PresentationFormat>
  <Paragraphs>65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Fault Detection Example: Ridge Crest Lidar</vt:lpstr>
      <vt:lpstr>Content</vt:lpstr>
      <vt:lpstr>Workflow Used in ArcGIS</vt:lpstr>
      <vt:lpstr>Results</vt:lpstr>
      <vt:lpstr>PowerPoint Presentation</vt:lpstr>
      <vt:lpstr>PowerPoint Presentation</vt:lpstr>
      <vt:lpstr>Weighted Overlay Map from Slope, Hillshade, and Aspect  Red = features most “scarp-like” based on datasets mentioned above   Slope given and HS given weights of 3; aspect given weight of 1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Fault Detection Example: Ridge Crest Lidar</dc:title>
  <dc:creator>Maddie Schwarz</dc:creator>
  <cp:lastModifiedBy>Maddie Schwarz</cp:lastModifiedBy>
  <cp:revision>14</cp:revision>
  <dcterms:created xsi:type="dcterms:W3CDTF">2020-11-03T21:57:51Z</dcterms:created>
  <dcterms:modified xsi:type="dcterms:W3CDTF">2021-07-18T18:59:07Z</dcterms:modified>
</cp:coreProperties>
</file>